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3" r:id="rId1"/>
  </p:sldMasterIdLst>
  <p:notesMasterIdLst>
    <p:notesMasterId r:id="rId19"/>
  </p:notesMasterIdLst>
  <p:handoutMasterIdLst>
    <p:handoutMasterId r:id="rId20"/>
  </p:handoutMasterIdLst>
  <p:sldIdLst>
    <p:sldId id="504" r:id="rId2"/>
    <p:sldId id="452" r:id="rId3"/>
    <p:sldId id="529" r:id="rId4"/>
    <p:sldId id="456" r:id="rId5"/>
    <p:sldId id="488" r:id="rId6"/>
    <p:sldId id="519" r:id="rId7"/>
    <p:sldId id="520" r:id="rId8"/>
    <p:sldId id="495" r:id="rId9"/>
    <p:sldId id="516" r:id="rId10"/>
    <p:sldId id="534" r:id="rId11"/>
    <p:sldId id="497" r:id="rId12"/>
    <p:sldId id="531" r:id="rId13"/>
    <p:sldId id="533" r:id="rId14"/>
    <p:sldId id="508" r:id="rId15"/>
    <p:sldId id="507" r:id="rId16"/>
    <p:sldId id="510" r:id="rId17"/>
    <p:sldId id="483" r:id="rId18"/>
  </p:sldIdLst>
  <p:sldSz cx="9144000" cy="6858000" type="screen4x3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8F8F8"/>
    <a:srgbClr val="000000"/>
    <a:srgbClr val="FF6600"/>
    <a:srgbClr val="6699FF"/>
    <a:srgbClr val="FF9933"/>
    <a:srgbClr val="66CCFF"/>
    <a:srgbClr val="EF5762"/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8194" autoAdjust="0"/>
  </p:normalViewPr>
  <p:slideViewPr>
    <p:cSldViewPr>
      <p:cViewPr varScale="1">
        <p:scale>
          <a:sx n="107" d="100"/>
          <a:sy n="107" d="100"/>
        </p:scale>
        <p:origin x="-216" y="-78"/>
      </p:cViewPr>
      <p:guideLst>
        <p:guide orient="horz" pos="144"/>
        <p:guide pos="32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814" y="-96"/>
      </p:cViewPr>
      <p:guideLst>
        <p:guide orient="horz" pos="2209"/>
        <p:guide pos="2927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4150" y="0"/>
            <a:ext cx="4030663" cy="3508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EE4CF74-BE96-4BFF-BAA7-A78FE3E5D99D}" type="datetime1">
              <a:rPr lang="en-US"/>
              <a:pPr>
                <a:defRPr/>
              </a:pPr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4150" y="6657975"/>
            <a:ext cx="4030663" cy="3508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B52FE36-6EC0-4C9A-AA81-7AFEE6046D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4150" y="0"/>
            <a:ext cx="4030663" cy="3508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510FC9D-8820-44AB-BB51-B810C412782C}" type="datetime1">
              <a:rPr lang="en-US"/>
              <a:pPr>
                <a:defRPr/>
              </a:pPr>
              <a:t>11/9/2015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4150" y="6657975"/>
            <a:ext cx="4030663" cy="3508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D9E6474-2B7E-4A3A-8027-43544F9873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C0A0647-C420-4F4F-BCED-7A7198A64A15}" type="slidenum">
              <a:rPr lang="en-US" smtClean="0"/>
              <a:pPr eaLnBrk="1" hangingPunct="1">
                <a:defRPr/>
              </a:pPr>
              <a:t>1</a:t>
            </a:fld>
            <a:endParaRPr lang="en-US" smtClean="0"/>
          </a:p>
        </p:txBody>
      </p:sp>
      <p:sp>
        <p:nvSpPr>
          <p:cNvPr id="39941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AB6051E7-2D31-4FC8-AD51-E20311463C3E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D97B0B5-FC7B-40F2-9CC7-D62DED9383AC}" type="slidenum">
              <a:rPr lang="en-US" smtClean="0"/>
              <a:pPr eaLnBrk="1" hangingPunct="1">
                <a:defRPr/>
              </a:pPr>
              <a:t>12</a:t>
            </a:fld>
            <a:endParaRPr lang="en-US" smtClean="0"/>
          </a:p>
        </p:txBody>
      </p:sp>
      <p:sp>
        <p:nvSpPr>
          <p:cNvPr id="49157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26E43B1B-F437-42EE-9CFD-AAEDD19075FB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D97B0B5-FC7B-40F2-9CC7-D62DED9383AC}" type="slidenum">
              <a:rPr lang="en-US" smtClean="0"/>
              <a:pPr eaLnBrk="1" hangingPunct="1">
                <a:defRPr/>
              </a:pPr>
              <a:t>13</a:t>
            </a:fld>
            <a:endParaRPr lang="en-US" smtClean="0"/>
          </a:p>
        </p:txBody>
      </p:sp>
      <p:sp>
        <p:nvSpPr>
          <p:cNvPr id="49157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26E43B1B-F437-42EE-9CFD-AAEDD19075FB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FF6397E1-A29E-40D7-8515-AB70A1198311}" type="slidenum">
              <a:rPr lang="en-US" smtClean="0"/>
              <a:pPr eaLnBrk="1" hangingPunct="1">
                <a:defRPr/>
              </a:pPr>
              <a:t>14</a:t>
            </a:fld>
            <a:endParaRPr lang="en-US" smtClean="0"/>
          </a:p>
        </p:txBody>
      </p:sp>
      <p:sp>
        <p:nvSpPr>
          <p:cNvPr id="59397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6DA30CA3-05B6-41DB-89CF-1A077E2D897B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F2BCB34-1FFF-41B0-9ED5-7DAD03B4D7F7}" type="slidenum">
              <a:rPr lang="en-US" smtClean="0"/>
              <a:pPr eaLnBrk="1" hangingPunct="1">
                <a:defRPr/>
              </a:pPr>
              <a:t>15</a:t>
            </a:fld>
            <a:endParaRPr lang="en-US" smtClean="0"/>
          </a:p>
        </p:txBody>
      </p:sp>
      <p:sp>
        <p:nvSpPr>
          <p:cNvPr id="58373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F562BB97-CD14-4781-86E2-D551525CE290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AF8E0C43-AD71-4897-8A9B-41AC0C38063A}" type="slidenum">
              <a:rPr lang="en-US" smtClean="0"/>
              <a:pPr eaLnBrk="1" hangingPunct="1">
                <a:defRPr/>
              </a:pPr>
              <a:t>16</a:t>
            </a:fld>
            <a:endParaRPr lang="en-US" smtClean="0"/>
          </a:p>
        </p:txBody>
      </p:sp>
      <p:sp>
        <p:nvSpPr>
          <p:cNvPr id="60421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3071CF7-BB2E-41FB-B04C-B6BC34C7BA41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00EF55C1-5F8F-419A-8C5B-F0CF3EE7F5F2}" type="slidenum">
              <a:rPr lang="en-US" smtClean="0"/>
              <a:pPr eaLnBrk="1" hangingPunct="1">
                <a:defRPr/>
              </a:pPr>
              <a:t>2</a:t>
            </a:fld>
            <a:endParaRPr lang="en-US" smtClean="0"/>
          </a:p>
        </p:txBody>
      </p:sp>
      <p:sp>
        <p:nvSpPr>
          <p:cNvPr id="40965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EC11BF2-25FF-479A-914B-8827F8F28770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9DBDE2C0-4249-464D-A751-C3540EB60784}" type="slidenum">
              <a:rPr lang="en-US" smtClean="0"/>
              <a:pPr eaLnBrk="1" hangingPunct="1">
                <a:defRPr/>
              </a:pPr>
              <a:t>3</a:t>
            </a:fld>
            <a:endParaRPr lang="en-US" smtClean="0"/>
          </a:p>
        </p:txBody>
      </p:sp>
      <p:sp>
        <p:nvSpPr>
          <p:cNvPr id="41989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8F02A3F8-53B9-40D8-B656-8E9D5C30F686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190F009-07B4-4C40-9D73-E519904A30A2}" type="slidenum">
              <a:rPr lang="en-US" smtClean="0"/>
              <a:pPr eaLnBrk="1" hangingPunct="1">
                <a:defRPr/>
              </a:pPr>
              <a:t>4</a:t>
            </a:fld>
            <a:endParaRPr lang="en-US" smtClean="0"/>
          </a:p>
        </p:txBody>
      </p:sp>
      <p:sp>
        <p:nvSpPr>
          <p:cNvPr id="51205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B3DF0D2-929B-41D0-9748-E8092C41AAF9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D84AB7AB-60EA-45F2-936F-3EFED423B63D}" type="slidenum">
              <a:rPr lang="en-US" smtClean="0"/>
              <a:pPr eaLnBrk="1" hangingPunct="1">
                <a:defRPr/>
              </a:pPr>
              <a:t>5</a:t>
            </a:fld>
            <a:endParaRPr lang="en-US" smtClean="0"/>
          </a:p>
        </p:txBody>
      </p:sp>
      <p:sp>
        <p:nvSpPr>
          <p:cNvPr id="50181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132F8F1-F4A6-4830-BF8D-980DA7AAC010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9594953-F50B-4221-86FA-DD2C6AC2FC06}" type="slidenum">
              <a:rPr lang="en-US" smtClean="0"/>
              <a:pPr eaLnBrk="1" hangingPunct="1">
                <a:defRPr/>
              </a:pPr>
              <a:t>8</a:t>
            </a:fld>
            <a:endParaRPr lang="en-US" smtClean="0"/>
          </a:p>
        </p:txBody>
      </p:sp>
      <p:sp>
        <p:nvSpPr>
          <p:cNvPr id="44037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02FBAF6-E0DC-4620-9B60-44BA58ECAEBB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1B2D17F-41C0-474F-B608-8A81A91DAA70}" type="slidenum">
              <a:rPr lang="en-US" smtClean="0"/>
              <a:pPr eaLnBrk="1" hangingPunct="1">
                <a:defRPr/>
              </a:pPr>
              <a:t>9</a:t>
            </a:fld>
            <a:endParaRPr lang="en-US" smtClean="0"/>
          </a:p>
        </p:txBody>
      </p:sp>
      <p:sp>
        <p:nvSpPr>
          <p:cNvPr id="46085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417C1DAA-A065-46CE-8453-DEB5F3B47EBA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1B2D17F-41C0-474F-B608-8A81A91DAA70}" type="slidenum">
              <a:rPr lang="en-US" smtClean="0"/>
              <a:pPr eaLnBrk="1" hangingPunct="1">
                <a:defRPr/>
              </a:pPr>
              <a:t>10</a:t>
            </a:fld>
            <a:endParaRPr lang="en-US" smtClean="0"/>
          </a:p>
        </p:txBody>
      </p:sp>
      <p:sp>
        <p:nvSpPr>
          <p:cNvPr id="46085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417C1DAA-A065-46CE-8453-DEB5F3B47EBA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6B136EC5-BF04-4D6C-A81E-39FFABBAF9AC}" type="slidenum">
              <a:rPr lang="en-US" smtClean="0"/>
              <a:pPr eaLnBrk="1" hangingPunct="1">
                <a:defRPr/>
              </a:pPr>
              <a:t>11</a:t>
            </a:fld>
            <a:endParaRPr lang="en-US" smtClean="0"/>
          </a:p>
        </p:txBody>
      </p:sp>
      <p:sp>
        <p:nvSpPr>
          <p:cNvPr id="47109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BAD5E2B0-8669-4DD2-9326-A078B47CCA98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0AF8110F-2E99-4D71-B6CB-D9005443E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  <a:lvl2pPr>
              <a:buFontTx/>
              <a:buBlip>
                <a:blip r:embed="rId2"/>
              </a:buBlip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2pPr>
            <a:lvl3pPr>
              <a:buFontTx/>
              <a:buBlip>
                <a:blip r:embed="rId2"/>
              </a:buBlip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3pPr>
            <a:lvl4pPr>
              <a:buFontTx/>
              <a:buBlip>
                <a:blip r:embed="rId2"/>
              </a:buBlip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4pPr>
            <a:lvl5pPr>
              <a:buFontTx/>
              <a:buBlip>
                <a:blip r:embed="rId2"/>
              </a:buBlip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93A4C577-62A7-4CA3-9E4A-96937C763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F685E039-9389-4916-9C67-F5C8BFC2B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68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ak\Desktop\TRENDnet.jp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1800" y="152400"/>
            <a:ext cx="2209800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926" r:id="rId1"/>
    <p:sldLayoutId id="2147488927" r:id="rId2"/>
    <p:sldLayoutId id="2147488923" r:id="rId3"/>
    <p:sldLayoutId id="2147488924" r:id="rId4"/>
    <p:sldLayoutId id="2147488928" r:id="rId5"/>
    <p:sldLayoutId id="2147488925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mailto:josemotta@trend.net.br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hyperlink" Target="http://www.facebook.com/pages/TRENDnet/1518431658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user/Pixelpro80" TargetMode="External"/><Relationship Id="rId5" Type="http://schemas.openxmlformats.org/officeDocument/2006/relationships/image" Target="../media/image52.png"/><Relationship Id="rId4" Type="http://schemas.openxmlformats.org/officeDocument/2006/relationships/hyperlink" Target="http://twitter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trendnet.com/products/default.asp?cat=4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5123" name="Picture 3" descr="\\pixelpro2\ETC\for_Emily\Cristina\pp_cover2014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0013" y="-133350"/>
            <a:ext cx="9320213" cy="706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206500" y="5410200"/>
            <a:ext cx="67056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Visão Corporativa</a:t>
            </a:r>
            <a:endParaRPr lang="en-US" sz="5000" kern="0" dirty="0">
              <a:solidFill>
                <a:srgbClr val="0070C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0800" y="6248400"/>
            <a:ext cx="3962400" cy="457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A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Tendência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 em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edes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egoe UI Symbol" pitchFamily="34" charset="0"/>
              <a:ea typeface="Segoe UI Symbol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1143000"/>
            <a:ext cx="472440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Compartilham um único Teclado, Vídeo e Mouse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2, 4, 8 e 16 portas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Portas USB e PS/2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Vídeos DVI alta resolução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Portas compatíveis VGA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Modelos com Áudio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Prêmios de </a:t>
            </a: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Qualidade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Cabos USB e PS/2</a:t>
            </a:r>
            <a:endParaRPr lang="en-US" sz="2500" b="0" dirty="0"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endParaRPr lang="en-US" sz="2500" b="0" dirty="0" smtClean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endParaRPr lang="en-US" sz="2500" b="0" dirty="0" smtClean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33374" y="76200"/>
            <a:ext cx="62960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Chaveadores KVM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5538" name="Picture 2" descr="C:\Users\jo\Pictures\TK-1603R.jpg"/>
          <p:cNvPicPr>
            <a:picLocks noChangeAspect="1" noChangeArrowheads="1"/>
          </p:cNvPicPr>
          <p:nvPr/>
        </p:nvPicPr>
        <p:blipFill>
          <a:blip r:embed="rId3" cstate="print"/>
          <a:srcRect r="4000" b="29333"/>
          <a:stretch>
            <a:fillRect/>
          </a:stretch>
        </p:blipFill>
        <p:spPr bwMode="auto">
          <a:xfrm>
            <a:off x="5334000" y="4610100"/>
            <a:ext cx="2743200" cy="2019300"/>
          </a:xfrm>
          <a:prstGeom prst="rect">
            <a:avLst/>
          </a:prstGeom>
          <a:noFill/>
        </p:spPr>
      </p:pic>
      <p:pic>
        <p:nvPicPr>
          <p:cNvPr id="65539" name="Picture 3" descr="C:\Users\jo\Pictures\TK-408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143000"/>
            <a:ext cx="2857500" cy="2857500"/>
          </a:xfrm>
          <a:prstGeom prst="rect">
            <a:avLst/>
          </a:prstGeom>
          <a:noFill/>
        </p:spPr>
      </p:pic>
      <p:pic>
        <p:nvPicPr>
          <p:cNvPr id="65542" name="Picture 6" descr="C:\Users\jo\Pictures\TK-403KR.jpg"/>
          <p:cNvPicPr>
            <a:picLocks noChangeAspect="1" noChangeArrowheads="1"/>
          </p:cNvPicPr>
          <p:nvPr/>
        </p:nvPicPr>
        <p:blipFill>
          <a:blip r:embed="rId5" cstate="print"/>
          <a:srcRect r="1333" b="32000"/>
          <a:stretch>
            <a:fillRect/>
          </a:stretch>
        </p:blipFill>
        <p:spPr bwMode="auto">
          <a:xfrm>
            <a:off x="2057400" y="4610100"/>
            <a:ext cx="2819400" cy="1943100"/>
          </a:xfrm>
          <a:prstGeom prst="rect">
            <a:avLst/>
          </a:prstGeom>
          <a:noFill/>
        </p:spPr>
      </p:pic>
      <p:pic>
        <p:nvPicPr>
          <p:cNvPr id="65541" name="Picture 5" descr="C:\Users\jo\Pictures\TK-215i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4362450"/>
            <a:ext cx="1885950" cy="1885950"/>
          </a:xfrm>
          <a:prstGeom prst="rect">
            <a:avLst/>
          </a:prstGeom>
          <a:noFill/>
        </p:spPr>
      </p:pic>
      <p:pic>
        <p:nvPicPr>
          <p:cNvPr id="65544" name="Picture 8" descr="C:\Users\jo\Pictures\TK-EX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20888" y="3276600"/>
            <a:ext cx="2209800" cy="2209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 bwMode="auto">
          <a:xfrm>
            <a:off x="3143250" y="4752201"/>
            <a:ext cx="121920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12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TI-PG541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4800" y="1295400"/>
            <a:ext cx="4876800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Switches PoE </a:t>
            </a:r>
            <a:r>
              <a:rPr lang="en-US" sz="2500" b="0" dirty="0">
                <a:latin typeface="+mj-lt"/>
                <a:ea typeface="Arial Unicode MS" pitchFamily="34" charset="-128"/>
                <a:cs typeface="Arial Unicode MS" pitchFamily="34" charset="-128"/>
              </a:rPr>
              <a:t>&amp; PoE</a:t>
            </a: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+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Não Gerenciável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Web Smart com SFP Fibra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Industrial resiste a </a:t>
            </a:r>
            <a:r>
              <a:rPr lang="en-US" sz="2500" b="0" dirty="0">
                <a:latin typeface="+mj-lt"/>
                <a:ea typeface="Arial Unicode MS" pitchFamily="34" charset="-128"/>
                <a:cs typeface="Arial Unicode MS" pitchFamily="34" charset="-128"/>
              </a:rPr>
              <a:t>70 ºC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33375" y="762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PoE / PoE+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76200" y="5666601"/>
            <a:ext cx="121920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12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TPE-224WS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3200400" y="5486400"/>
            <a:ext cx="129540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12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TPE-4840WS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876800"/>
            <a:ext cx="251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5695950"/>
            <a:ext cx="29622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9" descr="C:\Users\jo\Pictures\TPE-1020W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1066800"/>
            <a:ext cx="3124200" cy="3124200"/>
          </a:xfrm>
          <a:prstGeom prst="rect">
            <a:avLst/>
          </a:prstGeom>
          <a:noFill/>
        </p:spPr>
      </p:pic>
      <p:pic>
        <p:nvPicPr>
          <p:cNvPr id="18445" name="Picture 13" descr="C:\Users\jo\Pictures\TI-PG54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14650" y="3067050"/>
            <a:ext cx="1733550" cy="1733550"/>
          </a:xfrm>
          <a:prstGeom prst="rect">
            <a:avLst/>
          </a:prstGeom>
          <a:noFill/>
        </p:spPr>
      </p:pic>
      <p:pic>
        <p:nvPicPr>
          <p:cNvPr id="18440" name="Picture 8" descr="P:\_work\work.marketing.us\2015.SurveillanceSolutions_0515single\PoESwitchFolder\TRENDnet PoE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2975413"/>
            <a:ext cx="3962400" cy="3653986"/>
          </a:xfrm>
          <a:prstGeom prst="rect">
            <a:avLst/>
          </a:prstGeom>
          <a:noFill/>
        </p:spPr>
      </p:pic>
      <p:pic>
        <p:nvPicPr>
          <p:cNvPr id="18443" name="Picture 11" descr="C:\Users\jo\Pictures\TPE-113GI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09650" y="3810000"/>
            <a:ext cx="971550" cy="97155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 bwMode="auto">
          <a:xfrm>
            <a:off x="152400" y="3124200"/>
            <a:ext cx="121920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12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TPE-1020WS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152400" y="4343400"/>
            <a:ext cx="121920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12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TPE-113GI</a:t>
            </a:r>
            <a:endParaRPr lang="en-US" sz="1200" b="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1143000"/>
            <a:ext cx="4648200" cy="31700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Câmeras Fixas &amp; PTZ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Resolução 1 a 3 Megapixel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Modelos PoE &amp; Wireless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Infravermelho Dia </a:t>
            </a:r>
            <a:r>
              <a:rPr lang="en-US" sz="2500" b="0" dirty="0">
                <a:latin typeface="+mj-lt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Noite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Áudio uni e bidirecional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Deteção de movimento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Proteção IP66/67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Software Pro &amp; App Móvel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1507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4572000"/>
            <a:ext cx="1024328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333375" y="762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Câmeras IP 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1513" name="Picture 9" descr="C:\Users\jo\Pictures\TV-IP430P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600200"/>
            <a:ext cx="2438400" cy="2438400"/>
          </a:xfrm>
          <a:prstGeom prst="rect">
            <a:avLst/>
          </a:prstGeom>
          <a:noFill/>
        </p:spPr>
      </p:pic>
      <p:pic>
        <p:nvPicPr>
          <p:cNvPr id="21514" name="Picture 10" descr="C:\Users\jo\Pictures\TV-IP310PI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1713" y="4806950"/>
            <a:ext cx="1562100" cy="1562100"/>
          </a:xfrm>
          <a:prstGeom prst="rect">
            <a:avLst/>
          </a:prstGeom>
          <a:noFill/>
        </p:spPr>
      </p:pic>
      <p:pic>
        <p:nvPicPr>
          <p:cNvPr id="21515" name="Picture 11" descr="C:\Users\jo\Pictures\TV-IP311PI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4806950"/>
            <a:ext cx="1562100" cy="1562100"/>
          </a:xfrm>
          <a:prstGeom prst="rect">
            <a:avLst/>
          </a:prstGeom>
          <a:noFill/>
        </p:spPr>
      </p:pic>
      <p:pic>
        <p:nvPicPr>
          <p:cNvPr id="21516" name="Picture 12" descr="C:\Users\jo\Pictures\TV-IP312PI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24087" y="4806950"/>
            <a:ext cx="1562100" cy="1562100"/>
          </a:xfrm>
          <a:prstGeom prst="rect">
            <a:avLst/>
          </a:prstGeom>
          <a:noFill/>
        </p:spPr>
      </p:pic>
      <p:pic>
        <p:nvPicPr>
          <p:cNvPr id="21517" name="Picture 13" descr="C:\Users\jo\Pictures\TV-IP450P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14775" y="4568825"/>
            <a:ext cx="2038350" cy="20383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1143000"/>
            <a:ext cx="464820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33375" y="762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Fibra Ótica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4514" name="Picture 2" descr="C:\Users\jo\Pictures\TFC-1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95400"/>
            <a:ext cx="3314700" cy="3314700"/>
          </a:xfrm>
          <a:prstGeom prst="rect">
            <a:avLst/>
          </a:prstGeom>
          <a:noFill/>
        </p:spPr>
      </p:pic>
      <p:pic>
        <p:nvPicPr>
          <p:cNvPr id="11" name="Picture 5" descr="teg-mgbsx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083961">
            <a:off x="4980986" y="4591295"/>
            <a:ext cx="19050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 descr="mini-GBI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6094" y="5105400"/>
            <a:ext cx="205450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 descr="TFC-1000MS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4724400"/>
            <a:ext cx="1852084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62400" y="1143000"/>
            <a:ext cx="51816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Conversores </a:t>
            </a:r>
            <a:r>
              <a:rPr lang="pt-BR" sz="2500" b="0" dirty="0">
                <a:ea typeface="Arial Unicode MS" pitchFamily="34" charset="-128"/>
                <a:cs typeface="Arial Unicode MS" pitchFamily="34" charset="-128"/>
              </a:rPr>
              <a:t>Mono/ Multi-Modo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Módulos Mini-GBIC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Tecnologia </a:t>
            </a: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Dual </a:t>
            </a: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Wavelenght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Chassis com 16 slots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Gerenciamento SNMP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Fonte redundante</a:t>
            </a:r>
            <a:endParaRPr lang="en-US" sz="2500" b="0" dirty="0" smtClean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Até 120 Km de distância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7" name="Picture 6" descr="TFC-1000S7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10316" y="4724400"/>
            <a:ext cx="1852084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TFC-110S1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4876800"/>
            <a:ext cx="1852084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81600" y="4545013"/>
            <a:ext cx="36576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500" b="0" kern="0" dirty="0" smtClean="0">
                <a:latin typeface="+mj-lt"/>
                <a:ea typeface="Arial Unicode MS" pitchFamily="34" charset="-128"/>
                <a:cs typeface="Tahoma" pitchFamily="34" charset="0"/>
              </a:rPr>
              <a:t>Eleito por anos seguidos o melhor KVM do Brasil pela Revista RTI!</a:t>
            </a:r>
            <a:endParaRPr lang="en-US" sz="2500" b="0" kern="0" dirty="0">
              <a:latin typeface="+mj-lt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333375" y="46038"/>
            <a:ext cx="8505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44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Prêmios América Sul</a:t>
            </a:r>
            <a:endParaRPr lang="en-US" sz="44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1751" name="Picture 8" descr="C:\Users\emily\Desktop\RTI_PQ_20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06" y="1654175"/>
            <a:ext cx="2384732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logo rti 20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8600" y="1905000"/>
            <a:ext cx="939067" cy="1031651"/>
          </a:xfrm>
          <a:prstGeom prst="rect">
            <a:avLst/>
          </a:prstGeom>
        </p:spPr>
      </p:pic>
      <p:pic>
        <p:nvPicPr>
          <p:cNvPr id="11" name="Picture 10" descr="Logo_PQ_F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8600" y="3124200"/>
            <a:ext cx="900546" cy="990600"/>
          </a:xfrm>
          <a:prstGeom prst="rect">
            <a:avLst/>
          </a:prstGeom>
        </p:spPr>
      </p:pic>
      <p:pic>
        <p:nvPicPr>
          <p:cNvPr id="31752" name="Picture 8" descr="C:\Users\jo\Pictures\TK-1603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762000"/>
            <a:ext cx="3810000" cy="3810000"/>
          </a:xfrm>
          <a:prstGeom prst="rect">
            <a:avLst/>
          </a:prstGeom>
          <a:noFill/>
        </p:spPr>
      </p:pic>
      <p:pic>
        <p:nvPicPr>
          <p:cNvPr id="31753" name="Picture 9" descr="C:\Users\jo\Pictures\TK-215i.jpg"/>
          <p:cNvPicPr>
            <a:picLocks noChangeAspect="1" noChangeArrowheads="1"/>
          </p:cNvPicPr>
          <p:nvPr/>
        </p:nvPicPr>
        <p:blipFill>
          <a:blip r:embed="rId7" cstate="print"/>
          <a:srcRect r="1333" b="22667"/>
          <a:stretch>
            <a:fillRect/>
          </a:stretch>
        </p:blipFill>
        <p:spPr bwMode="auto">
          <a:xfrm>
            <a:off x="1447800" y="4343400"/>
            <a:ext cx="2819400" cy="2209800"/>
          </a:xfrm>
          <a:prstGeom prst="rect">
            <a:avLst/>
          </a:prstGeom>
          <a:noFill/>
        </p:spPr>
      </p:pic>
      <p:pic>
        <p:nvPicPr>
          <p:cNvPr id="31749" name="Picture 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657600"/>
            <a:ext cx="3017157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Picture 10" descr="C:\Users\jo\Pictures\TK-EX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95600" y="3124200"/>
            <a:ext cx="2209800" cy="2209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191000" y="4708525"/>
            <a:ext cx="43434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500" b="0" kern="0" dirty="0">
                <a:latin typeface="+mj-lt"/>
                <a:ea typeface="Arial Unicode MS" pitchFamily="34" charset="-128"/>
                <a:cs typeface="Tahoma" pitchFamily="34" charset="0"/>
              </a:rPr>
              <a:t>PC Magazine’s Editors’ </a:t>
            </a:r>
            <a:r>
              <a:rPr lang="en-US" sz="2500" b="0" kern="0" dirty="0" smtClean="0">
                <a:latin typeface="+mj-lt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500" b="0" kern="0" dirty="0" err="1">
                <a:latin typeface="+mj-lt"/>
                <a:ea typeface="Arial Unicode MS" pitchFamily="34" charset="-128"/>
                <a:cs typeface="Tahoma" pitchFamily="34" charset="0"/>
              </a:rPr>
              <a:t>TRENDnet’s</a:t>
            </a:r>
            <a:r>
              <a:rPr lang="en-US" sz="2500" b="0" kern="0" dirty="0">
                <a:latin typeface="+mj-lt"/>
                <a:ea typeface="Arial Unicode MS" pitchFamily="34" charset="-128"/>
                <a:cs typeface="Tahoma" pitchFamily="34" charset="0"/>
              </a:rPr>
              <a:t> AC1750 Dual Band Wireless Router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227138" y="4721225"/>
            <a:ext cx="2392362" cy="862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500" b="0" kern="0">
                <a:latin typeface="+mj-lt"/>
                <a:ea typeface="Arial Unicode MS" pitchFamily="34" charset="-128"/>
                <a:cs typeface="Tahoma" pitchFamily="34" charset="0"/>
              </a:rPr>
              <a:t>AC1750 Router</a:t>
            </a:r>
          </a:p>
          <a:p>
            <a:pPr algn="ctr">
              <a:defRPr/>
            </a:pPr>
            <a:r>
              <a:rPr lang="en-US" sz="2500" b="0" kern="0">
                <a:latin typeface="+mj-lt"/>
                <a:ea typeface="Arial Unicode MS" pitchFamily="34" charset="-128"/>
                <a:cs typeface="Tahoma" pitchFamily="34" charset="0"/>
              </a:rPr>
              <a:t>TEW-812DRU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33375" y="76200"/>
            <a:ext cx="8505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Prêmios América N.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9701" name="Picture 24" descr="C:\Users\emily\Desktop\mirror_tew-812dru_v2_0812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25" y="1331913"/>
            <a:ext cx="2847975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7" descr="C:\Users\emily\Desktop\Emily\Artwork\Logos\PC Magazine\EC Vertica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6088" y="1392238"/>
            <a:ext cx="16732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28600" y="4945246"/>
            <a:ext cx="4343400" cy="16319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500" b="0" kern="0" dirty="0">
                <a:ea typeface="Arial Unicode MS" pitchFamily="34" charset="-128"/>
                <a:cs typeface="Tahoma" pitchFamily="34" charset="0"/>
              </a:rPr>
              <a:t>INDUSTRIEPREIS award for </a:t>
            </a:r>
            <a:r>
              <a:rPr lang="en-US" sz="2500" b="0" kern="0" dirty="0" smtClean="0">
                <a:ea typeface="Arial Unicode MS" pitchFamily="34" charset="-128"/>
                <a:cs typeface="Tahoma" pitchFamily="34" charset="0"/>
              </a:rPr>
              <a:t>Wireless </a:t>
            </a:r>
            <a:r>
              <a:rPr lang="en-US" sz="2500" b="0" kern="0" dirty="0">
                <a:ea typeface="Arial Unicode MS" pitchFamily="34" charset="-128"/>
                <a:cs typeface="Tahoma" pitchFamily="34" charset="0"/>
              </a:rPr>
              <a:t>Day / Night PTZ Cloud Camera</a:t>
            </a:r>
          </a:p>
          <a:p>
            <a:pPr algn="ctr">
              <a:defRPr/>
            </a:pPr>
            <a:r>
              <a:rPr lang="en-US" sz="2500" b="0" kern="0" dirty="0">
                <a:ea typeface="Arial Unicode MS" pitchFamily="34" charset="-128"/>
                <a:cs typeface="Tahoma" pitchFamily="34" charset="0"/>
              </a:rPr>
              <a:t>(Germany)</a:t>
            </a:r>
            <a:endParaRPr lang="en-US" sz="23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00" y="4343400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0" kern="0" dirty="0" smtClean="0">
                <a:latin typeface="+mj-lt"/>
                <a:ea typeface="Arial Unicode MS" pitchFamily="34" charset="-128"/>
                <a:cs typeface="Tahoma" pitchFamily="34" charset="0"/>
              </a:rPr>
              <a:t>TV-IP851WIC</a:t>
            </a:r>
            <a:endParaRPr lang="en-US" b="0" dirty="0">
              <a:latin typeface="+mj-lt"/>
              <a:cs typeface="+mn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33375" y="76200"/>
            <a:ext cx="8505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Prêmios Europa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2773" name="Picture 8" descr="C:\Users\emily\Desktop\logo_industriepreis2013_BestOf_3500p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819400"/>
            <a:ext cx="118857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9" descr="C:\Users\emily\Desktop\mirror_tv-ip851wic_0613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4605" y="1839913"/>
            <a:ext cx="2401595" cy="250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\\pixelpro2\ETC\For_Michelle_J\emeaplaque.jpg"/>
          <p:cNvPicPr>
            <a:picLocks noChangeAspect="1" noChangeArrowheads="1"/>
          </p:cNvPicPr>
          <p:nvPr/>
        </p:nvPicPr>
        <p:blipFill>
          <a:blip r:embed="rId5" cstate="print"/>
          <a:srcRect t="-2223"/>
          <a:stretch>
            <a:fillRect/>
          </a:stretch>
        </p:blipFill>
        <p:spPr bwMode="auto">
          <a:xfrm>
            <a:off x="5181600" y="1676400"/>
            <a:ext cx="32310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4953000" y="4945613"/>
            <a:ext cx="35814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500" b="0" dirty="0" smtClean="0">
                <a:latin typeface="Arial" charset="0"/>
              </a:rPr>
              <a:t>EMEA </a:t>
            </a:r>
            <a:r>
              <a:rPr lang="en-US" sz="2500" b="0" dirty="0">
                <a:latin typeface="Arial" charset="0"/>
              </a:rPr>
              <a:t>Channel </a:t>
            </a:r>
            <a:r>
              <a:rPr lang="en-US" sz="2500" b="0" dirty="0" smtClean="0">
                <a:latin typeface="Arial" charset="0"/>
              </a:rPr>
              <a:t>Academy 2013</a:t>
            </a:r>
            <a:endParaRPr lang="en-US" sz="2500" b="0" dirty="0">
              <a:latin typeface="Arial" charset="0"/>
            </a:endParaRPr>
          </a:p>
          <a:p>
            <a:pPr algn="ctr"/>
            <a:r>
              <a:rPr lang="en-US" sz="2500" b="0" dirty="0">
                <a:latin typeface="Arial" charset="0"/>
              </a:rPr>
              <a:t>Home Networking Vendor of the Year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171700" y="2209800"/>
            <a:ext cx="4267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Obrigado</a:t>
            </a:r>
            <a:endParaRPr lang="en-US" sz="6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38915" name="Picture 4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60960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6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6096000"/>
            <a:ext cx="6238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7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60960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24000" y="3581400"/>
            <a:ext cx="5562600" cy="1981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José Motta -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  <a:hlinkClick r:id="rId8"/>
              </a:rPr>
              <a:t>josemotta@trend.net.br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Segoe UI Symbol" pitchFamily="34" charset="0"/>
              <a:ea typeface="Segoe UI Symbol" pitchFamily="34" charset="0"/>
              <a:cs typeface="Tahoma" pitchFamily="34" charset="0"/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Segoe UI Symbol" pitchFamily="34" charset="0"/>
              <a:ea typeface="Segoe UI Symbol" pitchFamily="34" charset="0"/>
              <a:cs typeface="Tahoma" pitchFamily="34" charset="0"/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trend.net.br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Segoe UI Symbol" pitchFamily="34" charset="0"/>
              <a:ea typeface="Segoe UI Symbol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Box 2"/>
          <p:cNvSpPr txBox="1">
            <a:spLocks noChangeArrowheads="1"/>
          </p:cNvSpPr>
          <p:nvPr/>
        </p:nvSpPr>
        <p:spPr bwMode="auto">
          <a:xfrm>
            <a:off x="152400" y="2801938"/>
            <a:ext cx="3200400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3500" dirty="0" err="1" smtClean="0">
                <a:latin typeface="+mj-lt"/>
              </a:rPr>
              <a:t>Nichos</a:t>
            </a:r>
            <a:endParaRPr lang="en-US" sz="3500" dirty="0" smtClean="0">
              <a:latin typeface="+mj-lt"/>
            </a:endParaRPr>
          </a:p>
          <a:p>
            <a:pPr marL="914400" lvl="1" indent="-457200" eaLnBrk="1" hangingPunct="1">
              <a:buClr>
                <a:srgbClr val="0070C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</a:rPr>
              <a:t>SOHO</a:t>
            </a:r>
          </a:p>
          <a:p>
            <a:pPr marL="914400" lvl="1" indent="-457200" eaLnBrk="1" hangingPunct="1">
              <a:buClr>
                <a:srgbClr val="0070C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</a:rPr>
              <a:t>SMB</a:t>
            </a:r>
          </a:p>
          <a:p>
            <a:pPr marL="914400" lvl="1" indent="-457200" eaLnBrk="1" hangingPunct="1"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</a:rPr>
              <a:t>Segurança</a:t>
            </a:r>
            <a:endParaRPr lang="en-US" sz="2500" b="0" dirty="0" smtClean="0">
              <a:latin typeface="+mj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33375" y="76200"/>
            <a:ext cx="8124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err="1" smtClean="0">
                <a:solidFill>
                  <a:srgbClr val="0070C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Mercados</a:t>
            </a:r>
            <a:r>
              <a:rPr lang="en-US" sz="5000" kern="0" smtClean="0">
                <a:solidFill>
                  <a:srgbClr val="0070C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5000" kern="0" err="1" smtClean="0">
                <a:solidFill>
                  <a:srgbClr val="0070C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Alvo</a:t>
            </a:r>
            <a:endParaRPr lang="en-US" sz="5000" kern="0">
              <a:solidFill>
                <a:srgbClr val="0070C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7172" name="Picture 5" descr="\\pixelpro2\ETC\for_Emily\Cristina\pp_business2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9688" y="2132013"/>
            <a:ext cx="460851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333375" y="685800"/>
            <a:ext cx="88106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endParaRPr lang="pt-BR" sz="6000" kern="0">
              <a:solidFill>
                <a:srgbClr val="FFC000"/>
              </a:solidFill>
              <a:latin typeface="Helvetica 55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33375" y="76200"/>
            <a:ext cx="8124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pt-BR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TRENDnet Inc.</a:t>
            </a:r>
            <a:endParaRPr lang="pt-BR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143001" y="5662613"/>
            <a:ext cx="13716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pt-BR" sz="3000" b="0" smtClean="0">
                <a:latin typeface="+mj-lt"/>
              </a:rPr>
              <a:t>  </a:t>
            </a:r>
            <a:r>
              <a:rPr lang="pt-BR" sz="2500" b="0" smtClean="0">
                <a:latin typeface="+mj-lt"/>
              </a:rPr>
              <a:t>+130</a:t>
            </a:r>
            <a:endParaRPr lang="pt-BR" sz="2500" b="0" smtClean="0">
              <a:latin typeface="+mj-lt"/>
            </a:endParaRPr>
          </a:p>
          <a:p>
            <a:pPr eaLnBrk="1" hangingPunct="1">
              <a:defRPr/>
            </a:pPr>
            <a:r>
              <a:rPr lang="pt-BR" sz="2500" b="0" smtClean="0">
                <a:latin typeface="+mj-lt"/>
              </a:rPr>
              <a:t>Países</a:t>
            </a:r>
            <a:endParaRPr lang="pt-BR" sz="2500" b="0" smtClean="0">
              <a:latin typeface="+mj-lt"/>
            </a:endParaRPr>
          </a:p>
        </p:txBody>
      </p:sp>
      <p:sp>
        <p:nvSpPr>
          <p:cNvPr id="9223" name="TextBox 9"/>
          <p:cNvSpPr txBox="1">
            <a:spLocks noChangeArrowheads="1"/>
          </p:cNvSpPr>
          <p:nvPr/>
        </p:nvSpPr>
        <p:spPr bwMode="auto">
          <a:xfrm>
            <a:off x="2765779" y="5715000"/>
            <a:ext cx="15494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pt-BR" sz="2500" b="0" smtClean="0">
                <a:latin typeface="+mj-lt"/>
              </a:rPr>
              <a:t>+350</a:t>
            </a:r>
            <a:endParaRPr lang="pt-BR" sz="2500" b="0" smtClean="0">
              <a:latin typeface="+mj-lt"/>
            </a:endParaRPr>
          </a:p>
          <a:p>
            <a:pPr algn="ctr" eaLnBrk="1" hangingPunct="1">
              <a:defRPr/>
            </a:pPr>
            <a:r>
              <a:rPr lang="pt-BR" sz="2500" b="0" smtClean="0">
                <a:latin typeface="+mj-lt"/>
              </a:rPr>
              <a:t>Produtos</a:t>
            </a:r>
            <a:endParaRPr lang="pt-BR" sz="2500" b="0" smtClean="0">
              <a:latin typeface="+mj-lt"/>
            </a:endParaRPr>
          </a:p>
        </p:txBody>
      </p:sp>
      <p:sp>
        <p:nvSpPr>
          <p:cNvPr id="9224" name="TextBox 10"/>
          <p:cNvSpPr txBox="1">
            <a:spLocks noChangeArrowheads="1"/>
          </p:cNvSpPr>
          <p:nvPr/>
        </p:nvSpPr>
        <p:spPr bwMode="auto">
          <a:xfrm>
            <a:off x="4566357" y="5638800"/>
            <a:ext cx="196426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pt-BR" sz="3000" b="0" smtClean="0">
                <a:latin typeface="+mj-lt"/>
              </a:rPr>
              <a:t> </a:t>
            </a:r>
            <a:r>
              <a:rPr lang="pt-BR" sz="2400" b="0" smtClean="0"/>
              <a:t>+</a:t>
            </a:r>
            <a:r>
              <a:rPr lang="pt-BR" sz="2500" b="0" smtClean="0">
                <a:latin typeface="+mj-lt"/>
              </a:rPr>
              <a:t>24 </a:t>
            </a:r>
            <a:r>
              <a:rPr lang="pt-BR" sz="2500" b="0" smtClean="0">
                <a:latin typeface="+mj-lt"/>
              </a:rPr>
              <a:t>Anos</a:t>
            </a:r>
            <a:endParaRPr lang="pt-BR" sz="2500" b="0" smtClean="0">
              <a:latin typeface="+mj-lt"/>
            </a:endParaRPr>
          </a:p>
          <a:p>
            <a:pPr algn="ctr" eaLnBrk="1" hangingPunct="1">
              <a:defRPr/>
            </a:pPr>
            <a:r>
              <a:rPr lang="pt-BR" sz="2500" b="0" smtClean="0">
                <a:latin typeface="+mj-lt"/>
              </a:rPr>
              <a:t>Fundação</a:t>
            </a:r>
            <a:endParaRPr lang="pt-BR" sz="2500" b="0" smtClean="0">
              <a:latin typeface="+mj-lt"/>
            </a:endParaRPr>
          </a:p>
        </p:txBody>
      </p:sp>
      <p:pic>
        <p:nvPicPr>
          <p:cNvPr id="2" name="Picture 11" descr="\\pixelpro2\ETC\for_Emily\Cristina\pp_headquarter2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4125" y="1271588"/>
            <a:ext cx="674052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6781801" y="5638800"/>
            <a:ext cx="182880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pt-BR" sz="3000" b="0" dirty="0" smtClean="0">
                <a:latin typeface="+mj-lt"/>
              </a:rPr>
              <a:t> </a:t>
            </a:r>
            <a:r>
              <a:rPr lang="pt-BR" sz="2400" b="0" dirty="0" smtClean="0"/>
              <a:t>+</a:t>
            </a:r>
            <a:r>
              <a:rPr lang="pt-BR" sz="2500" b="0" dirty="0" smtClean="0">
                <a:latin typeface="+mj-lt"/>
              </a:rPr>
              <a:t>23 Anos no Brasil</a:t>
            </a:r>
            <a:endParaRPr lang="pt-BR" sz="2500" b="0" dirty="0" smtClean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5" descr="\\pixelpro2\ETC\for_Emily\Cristina\pp_global3_2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443038"/>
            <a:ext cx="885983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8138" y="26988"/>
            <a:ext cx="64008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5000" dirty="0" smtClean="0">
                <a:solidFill>
                  <a:srgbClr val="0070C0"/>
                </a:solidFill>
                <a:latin typeface="+mj-lt"/>
              </a:rPr>
              <a:t>Logística da Fábrica</a:t>
            </a:r>
            <a:endParaRPr lang="en-US" sz="5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0244" name="Picture 18" descr="\\pixelpro2\ETC\for_Emily\Cristina\pp_warehouse1_20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713" y="2865438"/>
            <a:ext cx="3352800" cy="210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 bwMode="auto">
          <a:xfrm>
            <a:off x="392113" y="4440238"/>
            <a:ext cx="19812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+mj-lt"/>
              </a:rPr>
              <a:t>Torrance, CA</a:t>
            </a:r>
          </a:p>
        </p:txBody>
      </p:sp>
      <p:pic>
        <p:nvPicPr>
          <p:cNvPr id="10246" name="Picture 17" descr="\\pixelpro2\ETC\for_Emily\Cristina\pp_warehouse2_201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1063" y="1235075"/>
            <a:ext cx="2311400" cy="372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 bwMode="auto">
          <a:xfrm>
            <a:off x="5065713" y="4446588"/>
            <a:ext cx="1563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+mj-lt"/>
              </a:rPr>
              <a:t>Netherlands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\\pixelpro2\ETC\for_Emily\Cristina\pp_global_sales2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750" y="1447800"/>
            <a:ext cx="884237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751013" y="2551113"/>
            <a:ext cx="185737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540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76425" y="2551113"/>
            <a:ext cx="184150" cy="92392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endParaRPr lang="en-US" sz="5400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62000" y="6934200"/>
            <a:ext cx="1981200" cy="1447800"/>
          </a:xfrm>
          <a:prstGeom prst="round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333375" y="76200"/>
            <a:ext cx="88106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pt-BR" sz="5000" kern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Vendas</a:t>
            </a:r>
            <a:r>
              <a:rPr lang="en-US" sz="5000" kern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Globais</a:t>
            </a:r>
            <a:endParaRPr lang="en-US" sz="5000" kern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8" descr="\\pixelpro2\ETC\for_Emily\Cristina\pp_130countries20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8923338" cy="488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Box 2"/>
          <p:cNvSpPr txBox="1">
            <a:spLocks noChangeArrowheads="1"/>
          </p:cNvSpPr>
          <p:nvPr/>
        </p:nvSpPr>
        <p:spPr bwMode="auto">
          <a:xfrm>
            <a:off x="55563" y="26988"/>
            <a:ext cx="89154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5000" dirty="0" smtClean="0">
                <a:solidFill>
                  <a:srgbClr val="0070C0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+130 </a:t>
            </a:r>
            <a:r>
              <a:rPr lang="en-US" sz="5000" dirty="0" smtClean="0">
                <a:solidFill>
                  <a:srgbClr val="0070C0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países</a:t>
            </a:r>
            <a:endParaRPr lang="en-US" sz="5000" dirty="0" smtClean="0">
              <a:solidFill>
                <a:srgbClr val="0070C0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90600" y="2297906"/>
            <a:ext cx="13716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58% </a:t>
            </a:r>
            <a:b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</a:b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USA and Canada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05000" y="4724400"/>
            <a:ext cx="13716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13% </a:t>
            </a:r>
            <a:b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</a:b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Latin America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686300" y="2469356"/>
            <a:ext cx="12192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24%</a:t>
            </a:r>
          </a:p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EMEA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0400" y="3505200"/>
            <a:ext cx="16764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5% </a:t>
            </a:r>
          </a:p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Rest of the World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2" descr="\\pixelpro2\ETC\for_Emily\Cristina\pp_global20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76400"/>
            <a:ext cx="8588375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304800" y="1108075"/>
            <a:ext cx="7543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2600" b="0" dirty="0" smtClean="0">
                <a:latin typeface="+mj-lt"/>
              </a:rPr>
              <a:t>Fundada em 1990, chegou ao Brasil em 1991</a:t>
            </a:r>
            <a:endParaRPr lang="en-US" sz="2600" b="0" dirty="0" smtClean="0">
              <a:latin typeface="+mj-lt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95400" y="3030538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1990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87513" y="3886200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1999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86000" y="4994275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1991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52900" y="4267200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2000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95800" y="2784475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1993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57863" y="3546475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2002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58000" y="5257800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1998</a:t>
            </a:r>
          </a:p>
        </p:txBody>
      </p:sp>
      <p:sp>
        <p:nvSpPr>
          <p:cNvPr id="13323" name="TextBox 2"/>
          <p:cNvSpPr txBox="1">
            <a:spLocks noChangeArrowheads="1"/>
          </p:cNvSpPr>
          <p:nvPr/>
        </p:nvSpPr>
        <p:spPr bwMode="auto">
          <a:xfrm>
            <a:off x="228600" y="36513"/>
            <a:ext cx="89154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pt-BR" sz="500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Presença</a:t>
            </a:r>
            <a:r>
              <a:rPr lang="en-US" sz="500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Global</a:t>
            </a:r>
            <a:endParaRPr lang="en-US" sz="5000" dirty="0" smtClean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\\Pixelpro2\etc\for_Emily\Cristina\for_presentation\pp_productportfolio1_2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95400"/>
            <a:ext cx="89550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192088" y="2433638"/>
            <a:ext cx="2449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Wireless</a:t>
            </a:r>
          </a:p>
        </p:txBody>
      </p:sp>
      <p:sp>
        <p:nvSpPr>
          <p:cNvPr id="14348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3240088" y="2422525"/>
            <a:ext cx="2600325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dirty="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Segurança</a:t>
            </a:r>
            <a:endParaRPr lang="en-US" sz="2300" dirty="0" smtClean="0">
              <a:solidFill>
                <a:schemeClr val="bg1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49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6440488" y="2424113"/>
            <a:ext cx="2432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Powerline</a:t>
            </a:r>
          </a:p>
        </p:txBody>
      </p:sp>
      <p:sp>
        <p:nvSpPr>
          <p:cNvPr id="14350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257175" y="4114800"/>
            <a:ext cx="24495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Switches</a:t>
            </a:r>
          </a:p>
        </p:txBody>
      </p:sp>
      <p:sp>
        <p:nvSpPr>
          <p:cNvPr id="14351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3316288" y="4114800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KVM</a:t>
            </a:r>
          </a:p>
        </p:txBody>
      </p:sp>
      <p:sp>
        <p:nvSpPr>
          <p:cNvPr id="14352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192088" y="5791200"/>
            <a:ext cx="24384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dirty="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PoE</a:t>
            </a:r>
          </a:p>
        </p:txBody>
      </p:sp>
      <p:sp>
        <p:nvSpPr>
          <p:cNvPr id="14353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3316288" y="5791200"/>
            <a:ext cx="243840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dirty="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Fibra</a:t>
            </a:r>
            <a:endParaRPr lang="en-US" sz="2300" dirty="0" smtClean="0">
              <a:solidFill>
                <a:schemeClr val="bg1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54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6446838" y="5753100"/>
            <a:ext cx="24320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Storage</a:t>
            </a:r>
          </a:p>
        </p:txBody>
      </p:sp>
      <p:sp>
        <p:nvSpPr>
          <p:cNvPr id="14355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6446838" y="4114800"/>
            <a:ext cx="2432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USB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333375" y="76200"/>
            <a:ext cx="61436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Portfolio </a:t>
            </a:r>
            <a:r>
              <a:rPr lang="pt-BR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Produtos</a:t>
            </a:r>
            <a:endParaRPr lang="pt-BR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648" y="4572000"/>
            <a:ext cx="342095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343400" y="1143000"/>
            <a:ext cx="47244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Família GREENnet proporciona economia verde de até 70% de energia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Linha completa Layer 2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5-24 portas Não Gerenciável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8-48 portas Web Smart</a:t>
            </a:r>
          </a:p>
        </p:txBody>
      </p:sp>
      <p:pic>
        <p:nvPicPr>
          <p:cNvPr id="17412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6784" y="5111750"/>
            <a:ext cx="1176216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68041" y="5167312"/>
            <a:ext cx="2685359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333375" y="762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Switches</a:t>
            </a:r>
          </a:p>
        </p:txBody>
      </p:sp>
      <p:pic>
        <p:nvPicPr>
          <p:cNvPr id="17415" name="Picture 10" descr="http://www.trendnet.com/images/products/photos/TPE-1020WS/TPE-1020WS_d01_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1650" y="2236788"/>
            <a:ext cx="3586163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3733800"/>
            <a:ext cx="3101975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22060</TotalTime>
  <Words>326</Words>
  <Application>Microsoft Office PowerPoint</Application>
  <PresentationFormat>On-screen Show (4:3)</PresentationFormat>
  <Paragraphs>130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 Unicode MS</vt:lpstr>
      <vt:lpstr>Arial</vt:lpstr>
      <vt:lpstr>Calibri</vt:lpstr>
      <vt:lpstr>Book Antiqua</vt:lpstr>
      <vt:lpstr>Tahoma</vt:lpstr>
      <vt:lpstr>Wingdings</vt:lpstr>
      <vt:lpstr>Helvetica 55</vt:lpstr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TRENDware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TRENDware International, Inc.</dc:title>
  <dc:creator>Heath Gregory</dc:creator>
  <cp:lastModifiedBy>jo</cp:lastModifiedBy>
  <cp:revision>1253</cp:revision>
  <cp:lastPrinted>2014-04-14T20:05:28Z</cp:lastPrinted>
  <dcterms:created xsi:type="dcterms:W3CDTF">2005-07-25T18:59:17Z</dcterms:created>
  <dcterms:modified xsi:type="dcterms:W3CDTF">2015-11-09T19:15:05Z</dcterms:modified>
</cp:coreProperties>
</file>